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7" r:id="rId1"/>
  </p:sldMasterIdLst>
  <p:notesMasterIdLst>
    <p:notesMasterId r:id="rId8"/>
  </p:notesMasterIdLst>
  <p:handoutMasterIdLst>
    <p:handoutMasterId r:id="rId9"/>
  </p:handoutMasterIdLst>
  <p:sldIdLst>
    <p:sldId id="287" r:id="rId2"/>
    <p:sldId id="290" r:id="rId3"/>
    <p:sldId id="357" r:id="rId4"/>
    <p:sldId id="365" r:id="rId5"/>
    <p:sldId id="375" r:id="rId6"/>
    <p:sldId id="372" r:id="rId7"/>
  </p:sldIdLst>
  <p:sldSz cx="9144000" cy="6858000" type="screen4x3"/>
  <p:notesSz cx="67833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CCFF"/>
    <a:srgbClr val="FF99FF"/>
    <a:srgbClr val="FFCCCC"/>
    <a:srgbClr val="FF99CC"/>
    <a:srgbClr val="FF9999"/>
    <a:srgbClr val="FF7C80"/>
    <a:srgbClr val="FF3399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2" autoAdjust="0"/>
  </p:normalViewPr>
  <p:slideViewPr>
    <p:cSldViewPr>
      <p:cViewPr>
        <p:scale>
          <a:sx n="60" d="100"/>
          <a:sy n="60" d="100"/>
        </p:scale>
        <p:origin x="-1330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88873700023668E-3"/>
          <c:y val="0.20225774742814545"/>
          <c:w val="0.71790807702435255"/>
          <c:h val="0.71267497812773406"/>
        </c:manualLayout>
      </c:layout>
      <c:ofPieChart>
        <c:ofPieType val="bar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3"/>
            <c:spPr>
              <a:solidFill>
                <a:srgbClr val="007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998309677309754E-2"/>
                  <c:y val="-2.52140748031496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5428297191006463"/>
                  <c:y val="-3.7858158355205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7202903381106E-2"/>
                  <c:y val="8.30474854645780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649400066659371E-2"/>
                  <c:y val="1.24619641027540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44596433729591E-2"/>
                  <c:y val="1.89772509844585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3200" b="1" i="0" u="none" strike="noStrike" baseline="0">
                    <a:solidFill>
                      <a:srgbClr val="00808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Foglio1!$B$74:$B$77</c:f>
              <c:strCache>
                <c:ptCount val="4"/>
                <c:pt idx="0">
                  <c:v>attivo</c:v>
                </c:pt>
                <c:pt idx="1">
                  <c:v>patrimonio netto</c:v>
                </c:pt>
                <c:pt idx="2">
                  <c:v>passivo</c:v>
                </c:pt>
                <c:pt idx="3">
                  <c:v>TFR</c:v>
                </c:pt>
              </c:strCache>
            </c:strRef>
          </c:cat>
          <c:val>
            <c:numRef>
              <c:f>Foglio1!$C$74:$C$77</c:f>
              <c:numCache>
                <c:formatCode>General</c:formatCode>
                <c:ptCount val="4"/>
                <c:pt idx="0">
                  <c:v>105.7</c:v>
                </c:pt>
                <c:pt idx="1">
                  <c:v>80.7</c:v>
                </c:pt>
                <c:pt idx="2">
                  <c:v>17.5</c:v>
                </c:pt>
                <c:pt idx="3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3175">
              <a:solidFill>
                <a:srgbClr val="000000"/>
              </a:solidFill>
              <a:prstDash val="solid"/>
            </a:ln>
          </c:spPr>
        </c:serLines>
      </c:ofPieChart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egendEntry>
        <c:idx val="2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egendEntry>
        <c:idx val="3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</c:legendEntry>
      <c:layout>
        <c:manualLayout>
          <c:xMode val="edge"/>
          <c:yMode val="edge"/>
          <c:x val="0.82204396644100475"/>
          <c:y val="3.4135867619647219E-3"/>
          <c:w val="0.17795603355899522"/>
          <c:h val="0.4541096513967584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zero"/>
    <c:showDLblsOverMax val="0"/>
  </c:chart>
  <c:spPr>
    <a:noFill/>
    <a:ln w="0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COMPOSIZIONE</a:t>
            </a:r>
            <a:r>
              <a:rPr lang="en-US" sz="2400" baseline="0" dirty="0" smtClean="0">
                <a:solidFill>
                  <a:schemeClr val="bg2">
                    <a:lumMod val="50000"/>
                  </a:schemeClr>
                </a:solidFill>
              </a:rPr>
              <a:t> DEL RISULTATO ECONOMICO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164871800495691"/>
          <c:y val="0.11745241777950065"/>
          <c:w val="0.80318582739831612"/>
          <c:h val="0.84663545368906679"/>
        </c:manualLayout>
      </c:layout>
      <c:bubbleChart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Valori Y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err="1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Gestione</a:t>
                    </a:r>
                    <a:r>
                      <a:rPr lang="en-US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dirty="0" err="1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ordinaria</a:t>
                    </a:r>
                    <a:r>
                      <a:rPr lang="en-US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5.139.641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err="1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Gestione</a:t>
                    </a:r>
                    <a:r>
                      <a:rPr lang="en-US" b="1" dirty="0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b="1" dirty="0" err="1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finanziaria</a:t>
                    </a:r>
                    <a:r>
                      <a:rPr lang="en-US" b="1" dirty="0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 20.841</a:t>
                    </a:r>
                    <a:endParaRPr lang="en-US" b="1" dirty="0">
                      <a:solidFill>
                        <a:schemeClr val="bg2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err="1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Gestione</a:t>
                    </a:r>
                    <a:r>
                      <a:rPr lang="en-US" b="1" dirty="0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b="1" dirty="0" err="1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straordinaria</a:t>
                    </a:r>
                    <a:r>
                      <a:rPr lang="en-US" b="1" dirty="0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 1.857.585</a:t>
                    </a:r>
                    <a:endParaRPr lang="en-US" b="1" dirty="0">
                      <a:solidFill>
                        <a:schemeClr val="bg2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Foglio1!$A$2:$A$4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Foglio1!$B$2:$B$4</c:f>
              <c:numCache>
                <c:formatCode>General</c:formatCode>
                <c:ptCount val="3"/>
                <c:pt idx="0">
                  <c:v>5139641</c:v>
                </c:pt>
                <c:pt idx="1">
                  <c:v>20841</c:v>
                </c:pt>
                <c:pt idx="2">
                  <c:v>1857585</c:v>
                </c:pt>
              </c:numCache>
            </c:numRef>
          </c:yVal>
          <c:bubbleSize>
            <c:numRef>
              <c:f>Foglio1!$C$2:$C$4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4018432"/>
        <c:axId val="164024320"/>
      </c:bubbleChart>
      <c:valAx>
        <c:axId val="164018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024320"/>
        <c:crosses val="autoZero"/>
        <c:crossBetween val="midCat"/>
      </c:valAx>
      <c:valAx>
        <c:axId val="16402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4018432"/>
        <c:crossesAt val="0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09" cy="496574"/>
          </a:xfrm>
          <a:prstGeom prst="rect">
            <a:avLst/>
          </a:prstGeom>
        </p:spPr>
        <p:txBody>
          <a:bodyPr vert="horz" lIns="92586" tIns="46294" rIns="92586" bIns="4629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1678" y="0"/>
            <a:ext cx="2940109" cy="496574"/>
          </a:xfrm>
          <a:prstGeom prst="rect">
            <a:avLst/>
          </a:prstGeom>
        </p:spPr>
        <p:txBody>
          <a:bodyPr vert="horz" lIns="92586" tIns="46294" rIns="92586" bIns="46294" rtlCol="0"/>
          <a:lstStyle>
            <a:lvl1pPr algn="r">
              <a:defRPr sz="1200"/>
            </a:lvl1pPr>
          </a:lstStyle>
          <a:p>
            <a:fld id="{0D6D2335-A7C6-481C-9409-D1D839753200}" type="datetimeFigureOut">
              <a:rPr lang="it-IT" smtClean="0"/>
              <a:t>30/07/2024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451"/>
            <a:ext cx="2940109" cy="496574"/>
          </a:xfrm>
          <a:prstGeom prst="rect">
            <a:avLst/>
          </a:prstGeom>
        </p:spPr>
        <p:txBody>
          <a:bodyPr vert="horz" lIns="92586" tIns="46294" rIns="92586" bIns="4629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1678" y="9428451"/>
            <a:ext cx="2940109" cy="496574"/>
          </a:xfrm>
          <a:prstGeom prst="rect">
            <a:avLst/>
          </a:prstGeom>
        </p:spPr>
        <p:txBody>
          <a:bodyPr vert="horz" lIns="92586" tIns="46294" rIns="92586" bIns="46294" rtlCol="0" anchor="b"/>
          <a:lstStyle>
            <a:lvl1pPr algn="r">
              <a:defRPr sz="1200"/>
            </a:lvl1pPr>
          </a:lstStyle>
          <a:p>
            <a:fld id="{5C1757D3-C6B2-413C-B865-02FA2CD6F8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7322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39468" cy="496332"/>
          </a:xfrm>
          <a:prstGeom prst="rect">
            <a:avLst/>
          </a:prstGeom>
        </p:spPr>
        <p:txBody>
          <a:bodyPr vert="horz" lIns="91045" tIns="45523" rIns="91045" bIns="4552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2353" y="0"/>
            <a:ext cx="2939468" cy="496332"/>
          </a:xfrm>
          <a:prstGeom prst="rect">
            <a:avLst/>
          </a:prstGeom>
        </p:spPr>
        <p:txBody>
          <a:bodyPr vert="horz" lIns="91045" tIns="45523" rIns="91045" bIns="45523" rtlCol="0"/>
          <a:lstStyle>
            <a:lvl1pPr algn="r">
              <a:defRPr sz="1200"/>
            </a:lvl1pPr>
          </a:lstStyle>
          <a:p>
            <a:fld id="{E2CAEC53-1661-45C3-8267-89313328601A}" type="datetimeFigureOut">
              <a:rPr lang="it-IT" smtClean="0"/>
              <a:t>30/07/2024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3" rIns="91045" bIns="4552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339" y="4715155"/>
            <a:ext cx="5426710" cy="4466987"/>
          </a:xfrm>
          <a:prstGeom prst="rect">
            <a:avLst/>
          </a:prstGeom>
        </p:spPr>
        <p:txBody>
          <a:bodyPr vert="horz" lIns="91045" tIns="45523" rIns="91045" bIns="4552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39468" cy="496332"/>
          </a:xfrm>
          <a:prstGeom prst="rect">
            <a:avLst/>
          </a:prstGeom>
        </p:spPr>
        <p:txBody>
          <a:bodyPr vert="horz" lIns="91045" tIns="45523" rIns="91045" bIns="4552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2353" y="9428583"/>
            <a:ext cx="2939468" cy="496332"/>
          </a:xfrm>
          <a:prstGeom prst="rect">
            <a:avLst/>
          </a:prstGeom>
        </p:spPr>
        <p:txBody>
          <a:bodyPr vert="horz" lIns="91045" tIns="45523" rIns="91045" bIns="45523" rtlCol="0" anchor="b"/>
          <a:lstStyle>
            <a:lvl1pPr algn="r">
              <a:defRPr sz="1200"/>
            </a:lvl1pPr>
          </a:lstStyle>
          <a:p>
            <a:fld id="{11F7EC3B-AAB1-4BE8-ABE7-3EAB46987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531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DDAF-ED6E-4DF4-AF7E-A00A113AF05A}" type="datetime1">
              <a:rPr lang="it-IT" smtClean="0"/>
              <a:t>30/07/2024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20BB-29F2-4DE4-B00F-797A28012676}" type="datetime1">
              <a:rPr lang="it-IT" smtClean="0"/>
              <a:t>30/07/2024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D309-7ADF-4037-AF88-FFCFD0166C9F}" type="datetime1">
              <a:rPr lang="it-IT" smtClean="0"/>
              <a:t>30/07/2024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EF56-87C9-4457-8B7C-7A76B0BF1185}" type="datetime1">
              <a:rPr lang="it-IT" smtClean="0"/>
              <a:t>30/07/2024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6C2B-536F-4F06-ACEA-DE1DEEDB8970}" type="datetime1">
              <a:rPr lang="it-IT" smtClean="0"/>
              <a:t>30/07/2024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9750-471A-4173-8F0B-15E8E14CF58F}" type="datetime1">
              <a:rPr lang="it-IT" smtClean="0"/>
              <a:t>30/07/2024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0ECB-8071-44C0-A508-6F2C87C06A26}" type="datetime1">
              <a:rPr lang="it-IT" smtClean="0"/>
              <a:t>30/07/2024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1AD9-4FE7-4338-BC64-EE7A1C6C27E0}" type="datetime1">
              <a:rPr lang="it-IT" smtClean="0"/>
              <a:t>30/07/2024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D720-24EA-43EF-9F0A-48CB8232D06A}" type="datetime1">
              <a:rPr lang="it-IT" smtClean="0"/>
              <a:t>30/07/2024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4BB5-35A7-42FF-9B23-68232272BC75}" type="datetime1">
              <a:rPr lang="it-IT" smtClean="0"/>
              <a:t>30/07/2024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DA3F-3D40-42DB-ADED-D9C7970BD533}" type="datetime1">
              <a:rPr lang="it-IT" smtClean="0"/>
              <a:t>30/07/2024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3D56-95EE-47A3-B4F8-EE274E49BE77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24688C-EEEA-40CF-91E0-95C71BB4898E}" type="datetime1">
              <a:rPr lang="it-IT" smtClean="0">
                <a:solidFill>
                  <a:srgbClr val="000000"/>
                </a:solidFill>
              </a:rPr>
              <a:t>30/07/2024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1D7D9-F136-4F48-993D-482208BFBACC}" type="slidenum">
              <a:rPr lang="it-I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62000" y="5085184"/>
            <a:ext cx="7338392" cy="629816"/>
          </a:xfrm>
        </p:spPr>
        <p:txBody>
          <a:bodyPr>
            <a:noAutofit/>
          </a:bodyPr>
          <a:lstStyle/>
          <a:p>
            <a:pPr algn="r"/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Camera di commercio dell’Emilia</a:t>
            </a:r>
          </a:p>
          <a:p>
            <a:pPr algn="r"/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29 aprile 2024</a:t>
            </a:r>
          </a:p>
          <a:p>
            <a:pPr algn="r"/>
            <a:endParaRPr lang="it-IT" sz="2400" dirty="0">
              <a:solidFill>
                <a:schemeClr val="bg2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175351" cy="1793167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it-IT" sz="56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BILANCIO</a:t>
            </a:r>
            <a:br>
              <a:rPr lang="it-IT" sz="56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56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CONSUNTIVO 2023</a:t>
            </a:r>
            <a:endParaRPr lang="it-IT" sz="5600" b="1" dirty="0">
              <a:solidFill>
                <a:schemeClr val="bg2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7667" y="370997"/>
            <a:ext cx="2789555" cy="8013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338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23528" y="5517232"/>
            <a:ext cx="8568952" cy="6549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000" dirty="0" smtClean="0">
                <a:solidFill>
                  <a:schemeClr val="bg2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CONSUNTIVO al 31/12/2023</a:t>
            </a:r>
            <a:endParaRPr lang="it-IT" sz="4000" dirty="0">
              <a:solidFill>
                <a:schemeClr val="bg2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3"/>
          </p:nvPr>
        </p:nvSpPr>
        <p:spPr>
          <a:xfrm>
            <a:off x="264324" y="897175"/>
            <a:ext cx="2952327" cy="453650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600" b="1" i="1" u="sng" dirty="0" smtClean="0">
              <a:solidFill>
                <a:srgbClr val="990000"/>
              </a:solidFill>
              <a:latin typeface="Verdana"/>
              <a:ea typeface="Times New Roman"/>
            </a:endParaRPr>
          </a:p>
          <a:p>
            <a:pPr marL="0" indent="0" algn="ctr">
              <a:buNone/>
            </a:pPr>
            <a:endParaRPr lang="it-IT" sz="3600" b="1" dirty="0" smtClean="0">
              <a:solidFill>
                <a:schemeClr val="bg2">
                  <a:lumMod val="50000"/>
                </a:schemeClr>
              </a:solidFill>
              <a:latin typeface="Verdana"/>
              <a:ea typeface="Times New Roman"/>
            </a:endParaRPr>
          </a:p>
          <a:p>
            <a:pPr marL="0" indent="0" algn="ctr">
              <a:buNone/>
            </a:pPr>
            <a:r>
              <a:rPr lang="it-IT" sz="3600" b="1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Times New Roman"/>
              </a:rPr>
              <a:t>Dati principali</a:t>
            </a:r>
            <a:endParaRPr lang="it-IT" sz="3200" b="1" dirty="0" smtClean="0">
              <a:solidFill>
                <a:schemeClr val="bg2">
                  <a:lumMod val="50000"/>
                </a:schemeClr>
              </a:solidFill>
              <a:latin typeface="Verdana"/>
              <a:ea typeface="Times New Roman"/>
            </a:endParaRPr>
          </a:p>
          <a:p>
            <a:pPr marL="0" lvl="0" indent="0">
              <a:buClr>
                <a:srgbClr val="AD0101"/>
              </a:buClr>
              <a:buNone/>
              <a:tabLst>
                <a:tab pos="457200" algn="l"/>
              </a:tabLst>
            </a:pPr>
            <a:endParaRPr lang="it-IT" sz="2700" b="1" i="1" dirty="0">
              <a:solidFill>
                <a:srgbClr val="990000"/>
              </a:solidFill>
              <a:latin typeface="Verdana"/>
              <a:ea typeface="Times New Roman"/>
            </a:endParaRPr>
          </a:p>
          <a:p>
            <a:pPr marL="0" indent="0">
              <a:buNone/>
            </a:pPr>
            <a:endParaRPr lang="it-IT" sz="2700" dirty="0" smtClean="0">
              <a:latin typeface="Verdana"/>
              <a:ea typeface="Times New Roman"/>
            </a:endParaRPr>
          </a:p>
          <a:p>
            <a:endParaRPr lang="it-IT" sz="2700" dirty="0">
              <a:latin typeface="Verdana"/>
              <a:ea typeface="Times New Roman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14"/>
          </p:nvPr>
        </p:nvSpPr>
        <p:spPr>
          <a:xfrm>
            <a:off x="3610360" y="836712"/>
            <a:ext cx="5533640" cy="4536504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endParaRPr lang="it-IT" sz="3600" b="1" i="1" u="sng" dirty="0" smtClean="0">
              <a:solidFill>
                <a:srgbClr val="990000"/>
              </a:solidFill>
              <a:latin typeface="Verdana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it-IT" sz="3200" b="1" i="1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Times New Roman"/>
              </a:rPr>
              <a:t>Patrimonio</a:t>
            </a:r>
          </a:p>
          <a:p>
            <a:pPr marL="0" indent="0">
              <a:buNone/>
              <a:tabLst>
                <a:tab pos="457200" algn="l"/>
              </a:tabLst>
            </a:pPr>
            <a:endParaRPr lang="it-IT" sz="3200" b="1" i="1" dirty="0" smtClean="0">
              <a:solidFill>
                <a:srgbClr val="990000"/>
              </a:solidFill>
              <a:latin typeface="Verdana"/>
              <a:ea typeface="Times New Roman"/>
            </a:endParaRPr>
          </a:p>
          <a:p>
            <a:pPr>
              <a:buFont typeface="Wingdings"/>
              <a:buChar char=""/>
              <a:tabLst>
                <a:tab pos="457200" algn="l"/>
              </a:tabLst>
            </a:pPr>
            <a:endParaRPr lang="it-IT" sz="3200" b="1" i="1" dirty="0">
              <a:solidFill>
                <a:srgbClr val="990000"/>
              </a:solidFill>
              <a:latin typeface="Verdana"/>
              <a:ea typeface="Times New Roman"/>
              <a:sym typeface="Wingdings" pitchFamily="2" charset="2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t-IT" sz="3200" b="1" i="1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Times New Roman"/>
                <a:sym typeface="Wingdings" pitchFamily="2" charset="2"/>
              </a:rPr>
              <a:t>Disponibilità finanziarie</a:t>
            </a:r>
          </a:p>
          <a:p>
            <a:pPr>
              <a:buFont typeface="Wingdings"/>
              <a:buChar char=""/>
              <a:tabLst>
                <a:tab pos="457200" algn="l"/>
              </a:tabLst>
            </a:pPr>
            <a:endParaRPr lang="it-IT" sz="3200" b="1" i="1" dirty="0" smtClean="0">
              <a:solidFill>
                <a:srgbClr val="990000"/>
              </a:solidFill>
              <a:latin typeface="Verdana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endParaRPr lang="it-IT" sz="3200" b="1" i="1" dirty="0">
              <a:solidFill>
                <a:srgbClr val="990000"/>
              </a:solidFill>
              <a:latin typeface="Verdana"/>
              <a:ea typeface="Times New Roman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3200" b="1" i="1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Times New Roman"/>
              </a:rPr>
              <a:t>Risultato economico</a:t>
            </a:r>
            <a:endParaRPr lang="it-IT" sz="2700" dirty="0">
              <a:solidFill>
                <a:schemeClr val="bg2">
                  <a:lumMod val="50000"/>
                </a:schemeClr>
              </a:solidFill>
              <a:latin typeface="Verdana"/>
              <a:ea typeface="Times New Roman"/>
            </a:endParaRPr>
          </a:p>
          <a:p>
            <a:endParaRPr lang="it-IT" dirty="0"/>
          </a:p>
        </p:txBody>
      </p:sp>
      <p:sp>
        <p:nvSpPr>
          <p:cNvPr id="2" name="Freccia a destra 1"/>
          <p:cNvSpPr/>
          <p:nvPr/>
        </p:nvSpPr>
        <p:spPr>
          <a:xfrm rot="19750943">
            <a:off x="2624462" y="1718824"/>
            <a:ext cx="964887" cy="2343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 rot="2411652">
            <a:off x="2699745" y="4395050"/>
            <a:ext cx="1043396" cy="228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3127754" y="3064734"/>
            <a:ext cx="472391" cy="218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51520" y="116632"/>
            <a:ext cx="2789555" cy="8013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6880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827088" y="770756"/>
            <a:ext cx="73453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4000" b="1" dirty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Camera </a:t>
            </a:r>
            <a:r>
              <a:rPr lang="it-IT" altLang="it-IT" sz="4000" b="1" dirty="0" smtClean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dell’Emilia</a:t>
            </a:r>
            <a:endParaRPr lang="it-IT" altLang="it-IT" sz="4000" b="1" dirty="0">
              <a:solidFill>
                <a:srgbClr val="B4DCFA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b="1" dirty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Stato patrimoniale (in mln di €)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197558"/>
              </p:ext>
            </p:extLst>
          </p:nvPr>
        </p:nvGraphicFramePr>
        <p:xfrm>
          <a:off x="395536" y="1484784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789555" cy="8013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5549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51520" y="116632"/>
            <a:ext cx="2789555" cy="801370"/>
          </a:xfrm>
          <a:prstGeom prst="rect">
            <a:avLst/>
          </a:prstGeom>
          <a:ln/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9596588"/>
              </p:ext>
            </p:extLst>
          </p:nvPr>
        </p:nvGraphicFramePr>
        <p:xfrm>
          <a:off x="539552" y="918002"/>
          <a:ext cx="7978775" cy="5463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14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066401"/>
              </p:ext>
            </p:extLst>
          </p:nvPr>
        </p:nvGraphicFramePr>
        <p:xfrm>
          <a:off x="0" y="1209675"/>
          <a:ext cx="9036050" cy="564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Foglio di lavoro" r:id="rId3" imgW="4438568" imgH="3410036" progId="Excel.Sheet.8">
                  <p:embed/>
                </p:oleObj>
              </mc:Choice>
              <mc:Fallback>
                <p:oleObj name="Foglio di lavoro" r:id="rId3" imgW="4438568" imgH="34100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09675"/>
                        <a:ext cx="9036050" cy="564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646297" y="764704"/>
            <a:ext cx="6336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COMPOSIZIONE PROVENTI CORRENTI </a:t>
            </a:r>
          </a:p>
          <a:p>
            <a:endParaRPr lang="it-IT" dirty="0"/>
          </a:p>
        </p:txBody>
      </p:sp>
      <p:pic>
        <p:nvPicPr>
          <p:cNvPr id="5" name="image1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251520" y="116632"/>
            <a:ext cx="2789555" cy="8013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659569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908720"/>
            <a:ext cx="7632848" cy="476672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it-IT" altLang="it-IT" sz="2800" dirty="0">
                <a:solidFill>
                  <a:srgbClr val="B4DCFA">
                    <a:lumMod val="50000"/>
                  </a:srgb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COMPOSIZIONE ONERI </a:t>
            </a:r>
            <a:r>
              <a:rPr lang="it-IT" altLang="it-IT" sz="2800" dirty="0" smtClean="0">
                <a:solidFill>
                  <a:srgbClr val="B4DCFA">
                    <a:lumMod val="50000"/>
                  </a:srgb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CORRENTI</a:t>
            </a:r>
            <a:r>
              <a:rPr lang="it-IT" altLang="it-IT" sz="2800" dirty="0" smtClean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altLang="it-IT" sz="2800" dirty="0" smtClean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altLang="it-IT" sz="2800" dirty="0" smtClean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altLang="it-IT" sz="2800" dirty="0" smtClean="0">
                <a:solidFill>
                  <a:srgbClr val="B4DCFA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t-IT" altLang="it-IT" sz="2800" dirty="0">
              <a:solidFill>
                <a:srgbClr val="B4DCFA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9939" name="Object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0116980"/>
              </p:ext>
            </p:extLst>
          </p:nvPr>
        </p:nvGraphicFramePr>
        <p:xfrm>
          <a:off x="179388" y="1728788"/>
          <a:ext cx="8640762" cy="501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Foglio di lavoro" r:id="rId3" imgW="6714979" imgH="3895794" progId="Excel.Sheet.8">
                  <p:embed/>
                </p:oleObj>
              </mc:Choice>
              <mc:Fallback>
                <p:oleObj name="Foglio di lavoro" r:id="rId3" imgW="6714979" imgH="3895794" progId="Excel.Sheet.8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28788"/>
                        <a:ext cx="8640762" cy="501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1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0" y="6273"/>
            <a:ext cx="2789555" cy="8013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6575855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10471</TotalTime>
  <Words>52</Words>
  <Application>Microsoft Office PowerPoint</Application>
  <PresentationFormat>Presentazione su schermo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Elica</vt:lpstr>
      <vt:lpstr>Foglio di lavoro</vt:lpstr>
      <vt:lpstr>BILANCIO CONSUNTIVO 2023</vt:lpstr>
      <vt:lpstr>CONSUNTIVO al 31/12/2023</vt:lpstr>
      <vt:lpstr>Presentazione standard di PowerPoint</vt:lpstr>
      <vt:lpstr>Presentazione standard di PowerPoint</vt:lpstr>
      <vt:lpstr>Presentazione standard di PowerPoint</vt:lpstr>
      <vt:lpstr>COMPOSIZIONE ONERI CORRENTI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yyiuser</dc:creator>
  <cp:lastModifiedBy>Manuela Zilli</cp:lastModifiedBy>
  <cp:revision>591</cp:revision>
  <cp:lastPrinted>2023-10-09T11:31:58Z</cp:lastPrinted>
  <dcterms:created xsi:type="dcterms:W3CDTF">2014-12-06T11:23:45Z</dcterms:created>
  <dcterms:modified xsi:type="dcterms:W3CDTF">2024-07-30T16:50:41Z</dcterms:modified>
</cp:coreProperties>
</file>